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21"/>
  </p:notesMasterIdLst>
  <p:handoutMasterIdLst>
    <p:handoutMasterId r:id="rId22"/>
  </p:handoutMasterIdLst>
  <p:sldIdLst>
    <p:sldId id="257" r:id="rId3"/>
    <p:sldId id="263" r:id="rId4"/>
    <p:sldId id="272" r:id="rId5"/>
    <p:sldId id="273" r:id="rId6"/>
    <p:sldId id="275" r:id="rId7"/>
    <p:sldId id="283" r:id="rId8"/>
    <p:sldId id="284" r:id="rId9"/>
    <p:sldId id="276" r:id="rId10"/>
    <p:sldId id="285" r:id="rId11"/>
    <p:sldId id="287" r:id="rId12"/>
    <p:sldId id="286" r:id="rId13"/>
    <p:sldId id="277" r:id="rId14"/>
    <p:sldId id="281" r:id="rId15"/>
    <p:sldId id="282" r:id="rId16"/>
    <p:sldId id="265" r:id="rId17"/>
    <p:sldId id="262"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57"/>
            <p14:sldId id="263"/>
          </p14:sldIdLst>
        </p14:section>
        <p14:section name="Scopes and consent in the v2.0 endpoint" id="{028F90B5-6AF9-44A4-84A1-4146B086D76A}">
          <p14:sldIdLst>
            <p14:sldId id="272"/>
            <p14:sldId id="273"/>
            <p14:sldId id="275"/>
            <p14:sldId id="283"/>
            <p14:sldId id="284"/>
            <p14:sldId id="276"/>
            <p14:sldId id="285"/>
            <p14:sldId id="287"/>
            <p14:sldId id="286"/>
            <p14:sldId id="277"/>
            <p14:sldId id="281"/>
            <p14:sldId id="282"/>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442" autoAdjust="0"/>
    <p:restoredTop sz="79266" autoAdjust="0"/>
  </p:normalViewPr>
  <p:slideViewPr>
    <p:cSldViewPr snapToGrid="0">
      <p:cViewPr varScale="1">
        <p:scale>
          <a:sx n="71" d="100"/>
          <a:sy n="71" d="100"/>
        </p:scale>
        <p:origin x="512"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8/31/17 5:22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8/31/17 5:22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operations require an administrator to consent. If a non-admin user attempts to use an application that requests permissions requiring admin consent, an error is shown to the 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398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admin can pre-consent to the permissions for all users in the organization for delegated permissions.</a:t>
            </a:r>
          </a:p>
          <a:p>
            <a:endParaRPr lang="en-US" dirty="0"/>
          </a:p>
          <a:p>
            <a:r>
              <a:rPr lang="en-US" dirty="0"/>
              <a:t>Note the text at bottom:  </a:t>
            </a:r>
            <a:r>
              <a:rPr lang="en-US" sz="900" b="0" i="0" kern="1200" dirty="0">
                <a:solidFill>
                  <a:schemeClr val="tx1"/>
                </a:solidFill>
                <a:effectLst/>
                <a:latin typeface="Segoe UI Light" pitchFamily="34" charset="0"/>
                <a:ea typeface="+mn-ea"/>
                <a:cs typeface="+mn-cs"/>
              </a:rPr>
              <a:t>If you agree, this app will be granted the specified application permission(s) to resources belonging to all users in your organization, and delegated permission(s) to resources belonging to the signed-in user.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an application requires additional permissions that require admin consent, can direct user to the admin consent URL where they will have to log in as a user with administrative privileges.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6472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app</a:t>
            </a:r>
            <a:r>
              <a:rPr lang="en-US" baseline="0" dirty="0"/>
              <a:t> is requesting a token including the </a:t>
            </a:r>
            <a:r>
              <a:rPr lang="en-US" baseline="0" dirty="0" err="1"/>
              <a:t>Mail.Send</a:t>
            </a:r>
            <a:r>
              <a:rPr lang="en-US" baseline="0" dirty="0"/>
              <a:t> scope which has not been consented yet. </a:t>
            </a:r>
            <a:r>
              <a:rPr lang="en-US" baseline="0" dirty="0" err="1"/>
              <a:t>AcquireTokenSilentAsync</a:t>
            </a:r>
            <a:r>
              <a:rPr lang="en-US" baseline="0" dirty="0"/>
              <a:t> looks in the cache for a token matching the user and scope, then tries the refresh token, and fails. When it fails, the user is notified of the missing scope with a link to visit the /authorize endpoint.</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7779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Azure AD and OAuth, these types of permissions are called </a:t>
            </a:r>
            <a:r>
              <a:rPr lang="en-US" sz="900" b="0" i="1" kern="1200" dirty="0">
                <a:solidFill>
                  <a:schemeClr val="tx1"/>
                </a:solidFill>
                <a:effectLst/>
                <a:latin typeface="Segoe UI Light" pitchFamily="34" charset="0"/>
                <a:ea typeface="+mn-ea"/>
                <a:cs typeface="+mn-cs"/>
              </a:rPr>
              <a:t>scopes</a:t>
            </a:r>
            <a:r>
              <a:rPr lang="en-US" sz="900" b="0" i="0" kern="1200" dirty="0">
                <a:solidFill>
                  <a:schemeClr val="tx1"/>
                </a:solidFill>
                <a:effectLst/>
                <a:latin typeface="Segoe UI Light" pitchFamily="34" charset="0"/>
                <a:ea typeface="+mn-ea"/>
                <a:cs typeface="+mn-cs"/>
              </a:rPr>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223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For delegated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least privileged intersection of the delegated permissions the app has been granted (via consent) and the privileges of the currently signed-in user. Your app can never have more privileges than the signed-in user.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application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full level of privileges implied by the permission. For example, an app that has the </a:t>
            </a:r>
            <a:r>
              <a:rPr lang="en-US" sz="900" b="0" i="1" kern="1200" dirty="0" err="1">
                <a:solidFill>
                  <a:schemeClr val="tx1"/>
                </a:solidFill>
                <a:effectLst/>
                <a:latin typeface="Segoe UI Light" pitchFamily="34" charset="0"/>
                <a:ea typeface="+mn-ea"/>
                <a:cs typeface="+mn-cs"/>
              </a:rPr>
              <a:t>User.ReadWrite.All</a:t>
            </a:r>
            <a:r>
              <a:rPr lang="en-US" sz="900" b="0" i="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4820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 names for Microsoft Graph follow the pattern </a:t>
            </a:r>
            <a:r>
              <a:rPr lang="en-US" dirty="0" err="1"/>
              <a:t>Resource.Operation.Constraint</a:t>
            </a:r>
            <a:r>
              <a:rPr lang="en-US" dirty="0"/>
              <a:t>.</a:t>
            </a:r>
          </a:p>
          <a:p>
            <a:endParaRPr lang="en-US" dirty="0"/>
          </a:p>
          <a:p>
            <a:r>
              <a:rPr lang="en-US" dirty="0"/>
              <a:t>All: </a:t>
            </a:r>
            <a:r>
              <a:rPr lang="en-US" sz="900" b="1" dirty="0">
                <a:solidFill>
                  <a:schemeClr val="tx1"/>
                </a:solidFill>
              </a:rPr>
              <a:t>For example, </a:t>
            </a:r>
            <a:r>
              <a:rPr lang="en-US" sz="900" b="1" dirty="0" err="1">
                <a:solidFill>
                  <a:schemeClr val="tx1"/>
                </a:solidFill>
              </a:rPr>
              <a:t>User.Read.All</a:t>
            </a:r>
            <a:r>
              <a:rPr lang="en-US" sz="900" b="1" dirty="0">
                <a:solidFill>
                  <a:schemeClr val="tx1"/>
                </a:solidFill>
              </a:rPr>
              <a:t> potentially grants the app privileges to read the profiles of all of the users in a directory.</a:t>
            </a:r>
          </a:p>
          <a:p>
            <a:endParaRPr lang="en-US" sz="900" b="1" dirty="0">
              <a:solidFill>
                <a:schemeClr val="tx1"/>
              </a:solidFill>
            </a:endParaRPr>
          </a:p>
          <a:p>
            <a:r>
              <a:rPr lang="en-US" dirty="0"/>
              <a:t>Shared: </a:t>
            </a:r>
            <a:r>
              <a:rPr lang="en-US" sz="900" b="1" dirty="0">
                <a:solidFill>
                  <a:schemeClr val="tx1"/>
                </a:solidFill>
              </a:rPr>
              <a:t>For example, </a:t>
            </a:r>
            <a:r>
              <a:rPr lang="en-US" sz="900" b="1" dirty="0" err="1">
                <a:solidFill>
                  <a:schemeClr val="tx1"/>
                </a:solidFill>
              </a:rPr>
              <a:t>Mail.Read.Shared</a:t>
            </a:r>
            <a:r>
              <a:rPr lang="en-US" sz="900" b="1" dirty="0">
                <a:solidFill>
                  <a:schemeClr val="tx1"/>
                </a:solidFill>
              </a:rPr>
              <a:t>, grants privileges to read mail in the mailbox of the signed-in user as well as mail in mailboxes that other users in the organization have shared with the signed-in user.</a:t>
            </a:r>
          </a:p>
          <a:p>
            <a:endParaRPr lang="en-US" sz="900" b="1"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(none): </a:t>
            </a:r>
            <a:r>
              <a:rPr lang="en-US" sz="900" b="1" dirty="0">
                <a:solidFill>
                  <a:schemeClr val="tx1"/>
                </a:solidFill>
              </a:rPr>
              <a:t>For example, </a:t>
            </a:r>
            <a:r>
              <a:rPr lang="en-US" sz="900" b="1" dirty="0" err="1">
                <a:solidFill>
                  <a:schemeClr val="tx1"/>
                </a:solidFill>
              </a:rPr>
              <a:t>User.Read</a:t>
            </a:r>
            <a:r>
              <a:rPr lang="en-US" sz="900" b="1" dirty="0">
                <a:solidFill>
                  <a:schemeClr val="tx1"/>
                </a:solidFill>
              </a:rPr>
              <a:t> grants privileges to read the profile of the signed-in user only, and </a:t>
            </a:r>
            <a:r>
              <a:rPr lang="en-US" sz="900" b="1" dirty="0" err="1">
                <a:solidFill>
                  <a:schemeClr val="tx1"/>
                </a:solidFill>
              </a:rPr>
              <a:t>Mail.Read</a:t>
            </a:r>
            <a:r>
              <a:rPr lang="en-US" sz="900" b="1" dirty="0">
                <a:solidFill>
                  <a:schemeClr val="tx1"/>
                </a:solidFill>
              </a:rPr>
              <a:t> grants permission to read only mail in the mailbox of the signed-in user.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8244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permissions do not require admin consent, each individual can individually grant consent for an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86029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application attempts an operation that was not in the original permission request, the user did not grant consent and an HTTP 403 is returned.</a:t>
            </a:r>
          </a:p>
          <a:p>
            <a:endParaRPr lang="en-US" dirty="0"/>
          </a:p>
          <a:p>
            <a:r>
              <a:rPr lang="en-US" dirty="0"/>
              <a:t>Example:  scope requested is </a:t>
            </a:r>
            <a:r>
              <a:rPr lang="en-US" dirty="0" err="1"/>
              <a:t>User.Read</a:t>
            </a:r>
            <a:r>
              <a:rPr lang="en-US" dirty="0"/>
              <a:t>, operation requested is /mail/Send.  Will fail because the </a:t>
            </a:r>
            <a:r>
              <a:rPr lang="en-US" dirty="0" err="1"/>
              <a:t>Mail.Send</a:t>
            </a:r>
            <a:r>
              <a:rPr lang="en-US" dirty="0"/>
              <a:t> permission was not requested and granted.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7091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resources, this is just a small sample.  See https://developer.microsoft.com/en-us/graph/docs/concepts/permissions_reference </a:t>
            </a:r>
          </a:p>
          <a:p>
            <a:endParaRPr lang="en-US" dirty="0"/>
          </a:p>
          <a:p>
            <a:r>
              <a:rPr lang="en-US" dirty="0"/>
              <a:t>The portal allows you to specify which permissions an app will need.  This section is only used for admin consent. An application can dynamically request additional permissions so long as the requested permission does not require admin consent. In this example, the application has requested:</a:t>
            </a:r>
          </a:p>
          <a:p>
            <a:endParaRPr lang="en-US" dirty="0"/>
          </a:p>
          <a:p>
            <a:r>
              <a:rPr lang="en-US" dirty="0"/>
              <a:t>Delegated </a:t>
            </a:r>
            <a:r>
              <a:rPr lang="en-US" dirty="0" err="1"/>
              <a:t>Mail.Read</a:t>
            </a:r>
            <a:r>
              <a:rPr lang="en-US" dirty="0"/>
              <a:t> – does not require admin consent</a:t>
            </a:r>
          </a:p>
          <a:p>
            <a:r>
              <a:rPr lang="en-US" dirty="0"/>
              <a:t>Delegated </a:t>
            </a:r>
            <a:r>
              <a:rPr lang="en-US" dirty="0" err="1"/>
              <a:t>Reports.Read.All</a:t>
            </a:r>
            <a:r>
              <a:rPr lang="en-US" dirty="0"/>
              <a:t> – requires admin consent</a:t>
            </a:r>
          </a:p>
          <a:p>
            <a:r>
              <a:rPr lang="en-US" dirty="0"/>
              <a:t>Application </a:t>
            </a:r>
            <a:r>
              <a:rPr lang="en-US" dirty="0" err="1"/>
              <a:t>User.Read.All</a:t>
            </a:r>
            <a:r>
              <a:rPr lang="en-US" dirty="0"/>
              <a:t> – requires admin consent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0199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theme" Target="../theme/theme2.xml"/><Relationship Id="rId25" Type="http://schemas.openxmlformats.org/officeDocument/2006/relationships/image" Target="../media/image1.e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login.microsoftonline.com/common/adminconsent" TargetMode="External"/><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connect with Microsoft Graph</a:t>
            </a:r>
          </a:p>
        </p:txBody>
      </p:sp>
      <p:sp>
        <p:nvSpPr>
          <p:cNvPr id="5" name="Text Placeholder 4"/>
          <p:cNvSpPr>
            <a:spLocks noGrp="1"/>
          </p:cNvSpPr>
          <p:nvPr>
            <p:ph type="body" sz="quarter" idx="12"/>
          </p:nvPr>
        </p:nvSpPr>
        <p:spPr/>
        <p:txBody>
          <a:bodyPr/>
          <a:lstStyle/>
          <a:p>
            <a:r>
              <a:rPr lang="en-US" dirty="0"/>
              <a:t>Scopes and consent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1CD9223-2ADA-4F63-9794-436074A6FC71}"/>
              </a:ext>
            </a:extLst>
          </p:cNvPr>
          <p:cNvSpPr>
            <a:spLocks noGrp="1"/>
          </p:cNvSpPr>
          <p:nvPr>
            <p:ph type="title"/>
          </p:nvPr>
        </p:nvSpPr>
        <p:spPr/>
        <p:txBody>
          <a:bodyPr/>
          <a:lstStyle/>
          <a:p>
            <a:r>
              <a:rPr lang="en-US" dirty="0"/>
              <a:t>Example Microsoft Graph permissions</a:t>
            </a:r>
          </a:p>
        </p:txBody>
      </p:sp>
      <p:pic>
        <p:nvPicPr>
          <p:cNvPr id="85" name="Picture 84">
            <a:extLst>
              <a:ext uri="{FF2B5EF4-FFF2-40B4-BE49-F238E27FC236}">
                <a16:creationId xmlns:a16="http://schemas.microsoft.com/office/drawing/2014/main" xmlns="" id="{5B8747D3-3EC8-442A-A931-068B88856A50}"/>
              </a:ext>
            </a:extLst>
          </p:cNvPr>
          <p:cNvPicPr>
            <a:picLocks noChangeAspect="1"/>
          </p:cNvPicPr>
          <p:nvPr/>
        </p:nvPicPr>
        <p:blipFill>
          <a:blip r:embed="rId3"/>
          <a:stretch>
            <a:fillRect/>
          </a:stretch>
        </p:blipFill>
        <p:spPr>
          <a:xfrm>
            <a:off x="886124" y="2236744"/>
            <a:ext cx="4054971" cy="2771429"/>
          </a:xfrm>
          <a:prstGeom prst="rect">
            <a:avLst/>
          </a:prstGeom>
          <a:ln>
            <a:solidFill>
              <a:schemeClr val="tx1"/>
            </a:solidFill>
          </a:ln>
        </p:spPr>
      </p:pic>
      <p:pic>
        <p:nvPicPr>
          <p:cNvPr id="86" name="Picture 85">
            <a:extLst>
              <a:ext uri="{FF2B5EF4-FFF2-40B4-BE49-F238E27FC236}">
                <a16:creationId xmlns:a16="http://schemas.microsoft.com/office/drawing/2014/main" xmlns="" id="{17A1F3FB-E100-4C4B-A966-D347C957887E}"/>
              </a:ext>
            </a:extLst>
          </p:cNvPr>
          <p:cNvPicPr>
            <a:picLocks noChangeAspect="1"/>
          </p:cNvPicPr>
          <p:nvPr/>
        </p:nvPicPr>
        <p:blipFill>
          <a:blip r:embed="rId4"/>
          <a:stretch>
            <a:fillRect/>
          </a:stretch>
        </p:blipFill>
        <p:spPr>
          <a:xfrm>
            <a:off x="5693563" y="2236744"/>
            <a:ext cx="6304762" cy="2771429"/>
          </a:xfrm>
          <a:prstGeom prst="rect">
            <a:avLst/>
          </a:prstGeom>
          <a:ln>
            <a:solidFill>
              <a:schemeClr val="tx1"/>
            </a:solidFill>
          </a:ln>
        </p:spPr>
      </p:pic>
    </p:spTree>
    <p:extLst>
      <p:ext uri="{BB962C8B-B14F-4D97-AF65-F5344CB8AC3E}">
        <p14:creationId xmlns:p14="http://schemas.microsoft.com/office/powerpoint/2010/main" val="13710671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27328F-D8A9-4B1B-BD2A-68848F236EA9}"/>
              </a:ext>
            </a:extLst>
          </p:cNvPr>
          <p:cNvSpPr>
            <a:spLocks noGrp="1"/>
          </p:cNvSpPr>
          <p:nvPr>
            <p:ph type="title"/>
          </p:nvPr>
        </p:nvSpPr>
        <p:spPr/>
        <p:txBody>
          <a:bodyPr/>
          <a:lstStyle/>
          <a:p>
            <a:r>
              <a:rPr lang="en-US" dirty="0"/>
              <a:t>User lacks permission for requested scope</a:t>
            </a:r>
          </a:p>
        </p:txBody>
      </p:sp>
      <p:pic>
        <p:nvPicPr>
          <p:cNvPr id="6" name="Picture 5">
            <a:extLst>
              <a:ext uri="{FF2B5EF4-FFF2-40B4-BE49-F238E27FC236}">
                <a16:creationId xmlns:a16="http://schemas.microsoft.com/office/drawing/2014/main" xmlns="" id="{DF2B9D1F-68D0-442A-9976-3AE4DD93CEF9}"/>
              </a:ext>
            </a:extLst>
          </p:cNvPr>
          <p:cNvPicPr>
            <a:picLocks noChangeAspect="1"/>
          </p:cNvPicPr>
          <p:nvPr/>
        </p:nvPicPr>
        <p:blipFill>
          <a:blip r:embed="rId3"/>
          <a:stretch>
            <a:fillRect/>
          </a:stretch>
        </p:blipFill>
        <p:spPr>
          <a:xfrm>
            <a:off x="4145382" y="1338146"/>
            <a:ext cx="4172697" cy="5433353"/>
          </a:xfrm>
          <a:prstGeom prst="rect">
            <a:avLst/>
          </a:prstGeom>
          <a:ln>
            <a:solidFill>
              <a:schemeClr val="tx1"/>
            </a:solidFill>
          </a:ln>
        </p:spPr>
      </p:pic>
    </p:spTree>
    <p:extLst>
      <p:ext uri="{BB962C8B-B14F-4D97-AF65-F5344CB8AC3E}">
        <p14:creationId xmlns:p14="http://schemas.microsoft.com/office/powerpoint/2010/main" val="3354529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admin consent</a:t>
            </a:r>
          </a:p>
        </p:txBody>
      </p:sp>
      <p:sp>
        <p:nvSpPr>
          <p:cNvPr id="4" name="Rectangle 3">
            <a:extLst>
              <a:ext uri="{FF2B5EF4-FFF2-40B4-BE49-F238E27FC236}">
                <a16:creationId xmlns:a16="http://schemas.microsoft.com/office/drawing/2014/main" xmlns="" id="{075DF08B-CB36-436B-8673-97A49E509B96}"/>
              </a:ext>
            </a:extLst>
          </p:cNvPr>
          <p:cNvSpPr/>
          <p:nvPr/>
        </p:nvSpPr>
        <p:spPr>
          <a:xfrm>
            <a:off x="1570521" y="1413989"/>
            <a:ext cx="9322420" cy="1200329"/>
          </a:xfrm>
          <a:prstGeom prst="rect">
            <a:avLst/>
          </a:prstGeom>
          <a:ln>
            <a:solidFill>
              <a:schemeClr val="tx1"/>
            </a:solidFill>
          </a:ln>
        </p:spPr>
        <p:txBody>
          <a:bodyPr wrap="square">
            <a:spAutoFit/>
          </a:bodyPr>
          <a:lstStyle/>
          <a:p>
            <a:r>
              <a:rPr lang="en-US" dirty="0">
                <a:hlinkClick r:id="rId3"/>
              </a:rPr>
              <a:t>https://login.microsoftonline.com/common/adminconsent</a:t>
            </a:r>
            <a:endParaRPr lang="en-US" dirty="0"/>
          </a:p>
          <a:p>
            <a:r>
              <a:rPr lang="en-US" dirty="0"/>
              <a:t>	?</a:t>
            </a:r>
            <a:r>
              <a:rPr lang="en-US" dirty="0" err="1"/>
              <a:t>client_id</a:t>
            </a:r>
            <a:r>
              <a:rPr lang="en-US" dirty="0"/>
              <a:t>=0777388d-640c-4bc3-9053-671d6a8300c4</a:t>
            </a:r>
          </a:p>
          <a:p>
            <a:r>
              <a:rPr lang="en-US" dirty="0"/>
              <a:t>	&amp;state=12345</a:t>
            </a:r>
          </a:p>
          <a:p>
            <a:r>
              <a:rPr lang="en-US" dirty="0"/>
              <a:t>	&amp;redirect_uri=http://localhost/myapp/permissions</a:t>
            </a:r>
          </a:p>
        </p:txBody>
      </p:sp>
      <p:pic>
        <p:nvPicPr>
          <p:cNvPr id="5" name="Picture 4">
            <a:extLst>
              <a:ext uri="{FF2B5EF4-FFF2-40B4-BE49-F238E27FC236}">
                <a16:creationId xmlns:a16="http://schemas.microsoft.com/office/drawing/2014/main" xmlns="" id="{AB62CE71-F462-48ED-B0D5-08FDFBF26760}"/>
              </a:ext>
            </a:extLst>
          </p:cNvPr>
          <p:cNvPicPr>
            <a:picLocks noChangeAspect="1"/>
          </p:cNvPicPr>
          <p:nvPr/>
        </p:nvPicPr>
        <p:blipFill>
          <a:blip r:embed="rId4"/>
          <a:stretch>
            <a:fillRect/>
          </a:stretch>
        </p:blipFill>
        <p:spPr>
          <a:xfrm>
            <a:off x="2832219" y="2761062"/>
            <a:ext cx="6044152" cy="4098642"/>
          </a:xfrm>
          <a:prstGeom prst="rect">
            <a:avLst/>
          </a:prstGeom>
          <a:ln>
            <a:solidFill>
              <a:schemeClr val="tx1"/>
            </a:solidFill>
          </a:ln>
        </p:spPr>
      </p:pic>
    </p:spTree>
    <p:extLst>
      <p:ext uri="{BB962C8B-B14F-4D97-AF65-F5344CB8AC3E}">
        <p14:creationId xmlns:p14="http://schemas.microsoft.com/office/powerpoint/2010/main" val="3052408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consent</a:t>
            </a:r>
          </a:p>
        </p:txBody>
      </p:sp>
      <p:sp>
        <p:nvSpPr>
          <p:cNvPr id="5" name="Rectangle 4"/>
          <p:cNvSpPr/>
          <p:nvPr/>
        </p:nvSpPr>
        <p:spPr>
          <a:xfrm>
            <a:off x="465137" y="1285022"/>
            <a:ext cx="11533187" cy="5632311"/>
          </a:xfrm>
          <a:prstGeom prst="rect">
            <a:avLst/>
          </a:prstGeom>
          <a:ln>
            <a:solidFill>
              <a:schemeClr val="tx1"/>
            </a:solidFill>
          </a:ln>
        </p:spPr>
        <p:txBody>
          <a:bodyPr wrap="square">
            <a:spAutoFit/>
          </a:bodyPr>
          <a:lstStyle/>
          <a:p>
            <a:r>
              <a:rPr lang="en-US" sz="1200" dirty="0">
                <a:solidFill>
                  <a:srgbClr val="000000"/>
                </a:solidFill>
                <a:latin typeface="Consolas" panose="020B0609020204030204" pitchFamily="49" charset="0"/>
              </a:rPr>
              <a:t>[</a:t>
            </a:r>
            <a:r>
              <a:rPr lang="en-US" sz="1200" dirty="0">
                <a:solidFill>
                  <a:srgbClr val="2B91AF"/>
                </a:solidFill>
                <a:latin typeface="Consolas" panose="020B0609020204030204" pitchFamily="49" charset="0"/>
              </a:rPr>
              <a:t>Authorize</a:t>
            </a:r>
            <a:r>
              <a:rPr lang="en-US" sz="1200" dirty="0">
                <a:solidFill>
                  <a:srgbClr val="000000"/>
                </a:solidFill>
                <a:latin typeface="Consolas" panose="020B0609020204030204" pitchFamily="49" charset="0"/>
              </a:rPr>
              <a:t>]</a:t>
            </a:r>
          </a:p>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Task</a:t>
            </a:r>
            <a:r>
              <a:rPr lang="en-US" sz="1200" dirty="0">
                <a:solidFill>
                  <a:srgbClr val="000000"/>
                </a:solidFill>
                <a:latin typeface="Consolas" panose="020B0609020204030204" pitchFamily="49" charset="0"/>
              </a:rPr>
              <a:t>&lt;</a:t>
            </a:r>
            <a:r>
              <a:rPr lang="en-US" sz="1200" dirty="0" err="1">
                <a:solidFill>
                  <a:srgbClr val="2B91AF"/>
                </a:solidFill>
                <a:latin typeface="Consolas" panose="020B0609020204030204" pitchFamily="49" charset="0"/>
              </a:rPr>
              <a:t>ActionResult</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SendMail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try to get token silently</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 </a:t>
            </a:r>
            <a:r>
              <a:rPr lang="en-US" sz="1200" dirty="0" err="1">
                <a:solidFill>
                  <a:srgbClr val="2B91AF"/>
                </a:solidFill>
                <a:latin typeface="Consolas" panose="020B0609020204030204" pitchFamily="49" charset="0"/>
              </a:rPr>
              <a:t>ClaimsPrincipal</a:t>
            </a:r>
            <a:r>
              <a:rPr lang="en-US" sz="1200" dirty="0" err="1">
                <a:solidFill>
                  <a:srgbClr val="000000"/>
                </a:solidFill>
                <a:latin typeface="Consolas" panose="020B0609020204030204" pitchFamily="49" charset="0"/>
              </a:rPr>
              <a:t>.Current.FindFirst</a:t>
            </a:r>
            <a:r>
              <a:rPr lang="en-US" sz="1200" dirty="0">
                <a:solidFill>
                  <a:srgbClr val="000000"/>
                </a:solidFill>
                <a:latin typeface="Consolas" panose="020B0609020204030204" pitchFamily="49" charset="0"/>
              </a:rPr>
              <a:t>(</a:t>
            </a:r>
            <a:r>
              <a:rPr lang="en-US" sz="1200" dirty="0" err="1">
                <a:solidFill>
                  <a:srgbClr val="2B91AF"/>
                </a:solidFill>
                <a:latin typeface="Consolas" panose="020B0609020204030204" pitchFamily="49" charset="0"/>
              </a:rPr>
              <a:t>ClaimTypes</a:t>
            </a:r>
            <a:r>
              <a:rPr lang="en-US" sz="1200" dirty="0" err="1">
                <a:solidFill>
                  <a:srgbClr val="000000"/>
                </a:solidFill>
                <a:latin typeface="Consolas" panose="020B0609020204030204" pitchFamily="49" charset="0"/>
              </a:rPr>
              <a:t>.NameIdentifier</a:t>
            </a:r>
            <a:r>
              <a:rPr lang="en-US" sz="1200" dirty="0">
                <a:solidFill>
                  <a:srgbClr val="000000"/>
                </a:solidFill>
                <a:latin typeface="Consolas" panose="020B0609020204030204" pitchFamily="49" charset="0"/>
              </a:rPr>
              <a:t>).Value;</a:t>
            </a:r>
          </a:p>
          <a:p>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TokenCache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MSALSessionCache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GetMsalCacheInstance</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clientId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redirectUri,</a:t>
            </a:r>
            <a:r>
              <a:rPr lang="en-US" sz="1200" dirty="0" err="1">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ClientCredential</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appKey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null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cca.Users.Count</a:t>
            </a:r>
            <a:r>
              <a:rPr lang="en-US" sz="1200" dirty="0">
                <a:solidFill>
                  <a:srgbClr val="000000"/>
                </a:solidFill>
                <a:latin typeface="Consolas" panose="020B0609020204030204" pitchFamily="49" charset="0"/>
              </a:rPr>
              <a:t>() &gt; 0)</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scopes =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Mail.Send</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AuthenticationResult</a:t>
            </a:r>
            <a:r>
              <a:rPr lang="en-US" sz="1200" dirty="0">
                <a:solidFill>
                  <a:srgbClr val="000000"/>
                </a:solidFill>
                <a:latin typeface="Consolas" panose="020B0609020204030204" pitchFamily="49" charset="0"/>
              </a:rPr>
              <a:t> result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cca.AcquireTokenSilentAsync</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scopes,cca.Users.First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MsalUiRequiredException</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when failing, manufacture the URL and assign it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WebApp.Utils.</a:t>
            </a:r>
            <a:r>
              <a:rPr lang="en-US" sz="1200" dirty="0">
                <a:solidFill>
                  <a:srgbClr val="2B91AF"/>
                </a:solidFill>
                <a:latin typeface="Consolas" panose="020B0609020204030204" pitchFamily="49" charset="0"/>
              </a:rPr>
              <a:t>OAuth2RequestManager</a:t>
            </a:r>
            <a:r>
              <a:rPr lang="en-US" sz="1200" dirty="0">
                <a:solidFill>
                  <a:srgbClr val="000000"/>
                </a:solidFill>
                <a:latin typeface="Consolas" panose="020B0609020204030204" pitchFamily="49" charset="0"/>
              </a:rPr>
              <a:t>.GenerateAuthorizationRequestUrl(scopes,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Url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ViewBag.AuthorizationRequest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Exception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ee</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View();</a:t>
            </a:r>
          </a:p>
          <a:p>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25826439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p:cNvPicPr>
            <a:picLocks noGrp="1" noChangeAspect="1"/>
          </p:cNvPicPr>
          <p:nvPr>
            <p:ph type="pic" sz="quarter" idx="14"/>
          </p:nvPr>
        </p:nvPicPr>
        <p:blipFill>
          <a:blip r:embed="rId2"/>
          <a:srcRect t="7190" b="7190"/>
          <a:stretch>
            <a:fillRect/>
          </a:stretch>
        </p:blipFill>
        <p:spPr>
          <a:prstGeom prst="rect">
            <a:avLst/>
          </a:prstGeom>
          <a:ln>
            <a:solidFill>
              <a:schemeClr val="tx1"/>
            </a:solidFill>
          </a:ln>
        </p:spPr>
      </p:pic>
      <p:pic>
        <p:nvPicPr>
          <p:cNvPr id="21" name="Picture Placeholder 20"/>
          <p:cNvPicPr>
            <a:picLocks noGrp="1" noChangeAspect="1"/>
          </p:cNvPicPr>
          <p:nvPr>
            <p:ph type="pic" sz="quarter" idx="15"/>
          </p:nvPr>
        </p:nvPicPr>
        <p:blipFill>
          <a:blip r:embed="rId3"/>
          <a:srcRect t="2087" b="2087"/>
          <a:stretch>
            <a:fillRect/>
          </a:stretch>
        </p:blipFill>
        <p:spPr>
          <a:prstGeom prst="rect">
            <a:avLst/>
          </a:prstGeom>
          <a:ln>
            <a:solidFill>
              <a:schemeClr val="tx1"/>
            </a:solidFill>
          </a:ln>
        </p:spPr>
      </p:pic>
      <p:sp>
        <p:nvSpPr>
          <p:cNvPr id="13" name="Title 12"/>
          <p:cNvSpPr>
            <a:spLocks noGrp="1"/>
          </p:cNvSpPr>
          <p:nvPr>
            <p:ph type="title"/>
          </p:nvPr>
        </p:nvSpPr>
        <p:spPr/>
        <p:txBody>
          <a:bodyPr/>
          <a:lstStyle/>
          <a:p>
            <a:r>
              <a:rPr lang="en-US" dirty="0"/>
              <a:t>Dynamic consent</a:t>
            </a:r>
          </a:p>
        </p:txBody>
      </p:sp>
      <p:sp>
        <p:nvSpPr>
          <p:cNvPr id="14" name="Text Placeholder 13"/>
          <p:cNvSpPr>
            <a:spLocks noGrp="1"/>
          </p:cNvSpPr>
          <p:nvPr>
            <p:ph type="body" sz="quarter" idx="11"/>
          </p:nvPr>
        </p:nvSpPr>
        <p:spPr>
          <a:xfrm>
            <a:off x="465138" y="5026024"/>
            <a:ext cx="3690937" cy="1038746"/>
          </a:xfrm>
        </p:spPr>
        <p:txBody>
          <a:bodyPr/>
          <a:lstStyle/>
          <a:p>
            <a:r>
              <a:rPr lang="en-US" dirty="0">
                <a:latin typeface="+mj-lt"/>
              </a:rPr>
              <a:t>User is prompted to sign in</a:t>
            </a:r>
          </a:p>
          <a:p>
            <a:r>
              <a:rPr lang="en-US" dirty="0">
                <a:solidFill>
                  <a:schemeClr val="tx1"/>
                </a:solidFill>
              </a:rPr>
              <a:t>When requesting a token including a scope that has not been previously consented to, the user is prompted to authenticate again.</a:t>
            </a:r>
          </a:p>
        </p:txBody>
      </p:sp>
      <p:sp>
        <p:nvSpPr>
          <p:cNvPr id="15" name="Text Placeholder 14"/>
          <p:cNvSpPr>
            <a:spLocks noGrp="1"/>
          </p:cNvSpPr>
          <p:nvPr>
            <p:ph type="body" sz="quarter" idx="12"/>
          </p:nvPr>
        </p:nvSpPr>
        <p:spPr>
          <a:xfrm>
            <a:off x="4386263" y="5026024"/>
            <a:ext cx="3690937" cy="807913"/>
          </a:xfrm>
        </p:spPr>
        <p:txBody>
          <a:bodyPr/>
          <a:lstStyle/>
          <a:p>
            <a:r>
              <a:rPr lang="en-US" dirty="0"/>
              <a:t>User is prompted for consent</a:t>
            </a:r>
          </a:p>
          <a:p>
            <a:r>
              <a:rPr lang="en-US" b="1" dirty="0">
                <a:solidFill>
                  <a:schemeClr val="tx1"/>
                </a:solidFill>
                <a:latin typeface="+mn-lt"/>
              </a:rPr>
              <a:t>The user is then prompted for additional consent.</a:t>
            </a:r>
          </a:p>
        </p:txBody>
      </p:sp>
      <p:sp>
        <p:nvSpPr>
          <p:cNvPr id="16" name="Text Placeholder 15"/>
          <p:cNvSpPr>
            <a:spLocks noGrp="1"/>
          </p:cNvSpPr>
          <p:nvPr>
            <p:ph type="body" sz="quarter" idx="13"/>
          </p:nvPr>
        </p:nvSpPr>
        <p:spPr>
          <a:xfrm>
            <a:off x="8307388" y="5026024"/>
            <a:ext cx="3690937" cy="807913"/>
          </a:xfrm>
        </p:spPr>
        <p:txBody>
          <a:bodyPr/>
          <a:lstStyle/>
          <a:p>
            <a:r>
              <a:rPr lang="en-US" dirty="0"/>
              <a:t>App can now perform action</a:t>
            </a:r>
          </a:p>
          <a:p>
            <a:r>
              <a:rPr lang="en-US" b="1" dirty="0">
                <a:solidFill>
                  <a:schemeClr val="tx1"/>
                </a:solidFill>
                <a:latin typeface="+mn-lt"/>
              </a:rPr>
              <a:t>Once consent is granted, the app can then perform the requested action.</a:t>
            </a:r>
          </a:p>
        </p:txBody>
      </p:sp>
      <p:pic>
        <p:nvPicPr>
          <p:cNvPr id="25" name="Picture Placeholder 24"/>
          <p:cNvPicPr>
            <a:picLocks noGrp="1" noChangeAspect="1"/>
          </p:cNvPicPr>
          <p:nvPr>
            <p:ph type="pic" sz="quarter" idx="16"/>
          </p:nvPr>
        </p:nvPicPr>
        <p:blipFill>
          <a:blip r:embed="rId4"/>
          <a:srcRect t="47" b="47"/>
          <a:stretch>
            <a:fillRect/>
          </a:stretch>
        </p:blipFill>
        <p:spPr>
          <a:prstGeom prst="rect">
            <a:avLst/>
          </a:prstGeom>
          <a:ln>
            <a:solidFill>
              <a:schemeClr val="tx1"/>
            </a:solidFill>
          </a:ln>
        </p:spPr>
      </p:pic>
    </p:spTree>
    <p:extLst>
      <p:ext uri="{BB962C8B-B14F-4D97-AF65-F5344CB8AC3E}">
        <p14:creationId xmlns:p14="http://schemas.microsoft.com/office/powerpoint/2010/main" val="22479845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354217"/>
          </a:xfrm>
        </p:spPr>
        <p:txBody>
          <a:bodyPr/>
          <a:lstStyle/>
          <a:p>
            <a:pPr marL="342900" indent="-342900">
              <a:buFont typeface="Arial" panose="020B0604020202020204" pitchFamily="34" charset="0"/>
              <a:buChar char="•"/>
            </a:pPr>
            <a:r>
              <a:rPr lang="en-US" dirty="0"/>
              <a:t>New endpoint for AAD provides converged authentication for personal accounts as well as work or school accounts.</a:t>
            </a:r>
          </a:p>
          <a:p>
            <a:pPr marL="342900" indent="-342900">
              <a:buFont typeface="Arial" panose="020B0604020202020204" pitchFamily="34" charset="0"/>
              <a:buChar char="•"/>
            </a:pPr>
            <a:r>
              <a:rPr lang="en-US" dirty="0"/>
              <a:t>New MSAL libraries simplify applications that have multiple platform components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Scopes and consent in the v2.0 endpoint</a:t>
            </a:r>
            <a:br>
              <a:rPr lang="en-US" dirty="0"/>
            </a:br>
            <a:endParaRPr lang="en-US" dirty="0"/>
          </a:p>
        </p:txBody>
      </p:sp>
      <p:sp>
        <p:nvSpPr>
          <p:cNvPr id="5" name="Text Placeholder 4"/>
          <p:cNvSpPr>
            <a:spLocks noGrp="1"/>
          </p:cNvSpPr>
          <p:nvPr>
            <p:ph type="body" sz="quarter" idx="10"/>
          </p:nvPr>
        </p:nvSpPr>
        <p:spPr/>
        <p:txBody>
          <a:bodyPr/>
          <a:lstStyle/>
          <a:p>
            <a:r>
              <a:rPr lang="en-US" dirty="0"/>
              <a:t>Scopes and permissions</a:t>
            </a:r>
          </a:p>
          <a:p>
            <a:r>
              <a:rPr lang="en-US" dirty="0"/>
              <a:t>OpenID Connect scopes</a:t>
            </a:r>
          </a:p>
          <a:p>
            <a:r>
              <a:rPr lang="en-US" dirty="0"/>
              <a:t>Delegated vs Application permissions</a:t>
            </a:r>
          </a:p>
          <a:p>
            <a:r>
              <a:rPr lang="en-US" dirty="0"/>
              <a:t>Microsoft Graph permission names</a:t>
            </a:r>
          </a:p>
          <a:p>
            <a:r>
              <a:rPr lang="en-US" dirty="0"/>
              <a:t>Individual user consent</a:t>
            </a:r>
          </a:p>
          <a:p>
            <a:r>
              <a:rPr lang="en-US" dirty="0"/>
              <a:t>Admin consent</a:t>
            </a:r>
          </a:p>
          <a:p>
            <a:r>
              <a:rPr lang="en-US" dirty="0"/>
              <a:t>Dynamic consent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 and consent in the v2.0 endpoint</a:t>
            </a:r>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 and permissions</a:t>
            </a:r>
          </a:p>
        </p:txBody>
      </p:sp>
      <p:sp>
        <p:nvSpPr>
          <p:cNvPr id="3" name="Text Placeholder 2"/>
          <p:cNvSpPr>
            <a:spLocks noGrp="1"/>
          </p:cNvSpPr>
          <p:nvPr>
            <p:ph type="body" sz="quarter" idx="10"/>
          </p:nvPr>
        </p:nvSpPr>
        <p:spPr>
          <a:xfrm>
            <a:off x="465138" y="1919804"/>
            <a:ext cx="11533187" cy="3133165"/>
          </a:xfrm>
        </p:spPr>
        <p:txBody>
          <a:bodyPr/>
          <a:lstStyle/>
          <a:p>
            <a:r>
              <a:rPr lang="en-US" dirty="0"/>
              <a:t>Web-hosted resources that integrate with Azure AD have a resource identifier (Application ID URI)</a:t>
            </a:r>
          </a:p>
          <a:p>
            <a:pPr marL="342900" indent="-342900">
              <a:buFont typeface="Arial" panose="020B0604020202020204" pitchFamily="34" charset="0"/>
              <a:buChar char="•"/>
            </a:pPr>
            <a:r>
              <a:rPr lang="en-US" sz="1400" b="1" dirty="0"/>
              <a:t>Office 365 Unified Mail API: https://outlook.office.com</a:t>
            </a:r>
          </a:p>
          <a:p>
            <a:pPr marL="342900" indent="-342900">
              <a:buFont typeface="Arial" panose="020B0604020202020204" pitchFamily="34" charset="0"/>
              <a:buChar char="•"/>
            </a:pPr>
            <a:r>
              <a:rPr lang="en-US" sz="1400" b="1" dirty="0"/>
              <a:t>Azure AD Graph API: https://graph.windows.net</a:t>
            </a:r>
          </a:p>
          <a:p>
            <a:pPr marL="342900" indent="-342900">
              <a:buFont typeface="Arial" panose="020B0604020202020204" pitchFamily="34" charset="0"/>
              <a:buChar char="•"/>
            </a:pPr>
            <a:r>
              <a:rPr lang="en-US" sz="1400" b="1" dirty="0"/>
              <a:t>Microsoft Graph: https://graph.Microsoft.com</a:t>
            </a:r>
          </a:p>
          <a:p>
            <a:r>
              <a:rPr lang="en-US" dirty="0"/>
              <a:t>Resources define permissions</a:t>
            </a:r>
          </a:p>
          <a:p>
            <a:pPr marL="342900" indent="-342900">
              <a:buFont typeface="Arial" panose="020B0604020202020204" pitchFamily="34" charset="0"/>
              <a:buChar char="•"/>
            </a:pPr>
            <a:r>
              <a:rPr lang="en-US" sz="1400" b="1" dirty="0" err="1"/>
              <a:t>Calendar.Read</a:t>
            </a:r>
            <a:endParaRPr lang="en-US" sz="1400" b="1" dirty="0"/>
          </a:p>
          <a:p>
            <a:pPr marL="342900" indent="-342900">
              <a:buFont typeface="Arial" panose="020B0604020202020204" pitchFamily="34" charset="0"/>
              <a:buChar char="•"/>
            </a:pPr>
            <a:r>
              <a:rPr lang="en-US" sz="1400" b="1" dirty="0" err="1"/>
              <a:t>Profile.ReadWrite</a:t>
            </a:r>
            <a:endParaRPr lang="en-US" sz="1400" b="1" dirty="0"/>
          </a:p>
          <a:p>
            <a:pPr marL="342900" indent="-342900">
              <a:buFont typeface="Arial" panose="020B0604020202020204" pitchFamily="34" charset="0"/>
              <a:buChar char="•"/>
            </a:pPr>
            <a:r>
              <a:rPr lang="en-US" sz="1400" b="1" dirty="0" err="1"/>
              <a:t>Mail.Send</a:t>
            </a:r>
            <a:endParaRPr lang="en-US" sz="1400" b="1" dirty="0"/>
          </a:p>
          <a:p>
            <a:endParaRPr lang="en-US" sz="1400" b="1" dirty="0"/>
          </a:p>
        </p:txBody>
      </p:sp>
    </p:spTree>
    <p:extLst>
      <p:ext uri="{BB962C8B-B14F-4D97-AF65-F5344CB8AC3E}">
        <p14:creationId xmlns:p14="http://schemas.microsoft.com/office/powerpoint/2010/main" val="11615704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OpenID</a:t>
            </a:r>
            <a:r>
              <a:rPr lang="en-US" dirty="0"/>
              <a:t> Connect scopes</a:t>
            </a:r>
          </a:p>
        </p:txBody>
      </p:sp>
      <p:graphicFrame>
        <p:nvGraphicFramePr>
          <p:cNvPr id="14" name="Table Placeholder 13"/>
          <p:cNvGraphicFramePr>
            <a:graphicFrameLocks noGrp="1"/>
          </p:cNvGraphicFramePr>
          <p:nvPr>
            <p:ph type="tbl" sz="quarter" idx="10"/>
            <p:extLst>
              <p:ext uri="{D42A27DB-BD31-4B8C-83A1-F6EECF244321}">
                <p14:modId xmlns:p14="http://schemas.microsoft.com/office/powerpoint/2010/main" val="121327597"/>
              </p:ext>
            </p:extLst>
          </p:nvPr>
        </p:nvGraphicFramePr>
        <p:xfrm>
          <a:off x="465138" y="1668050"/>
          <a:ext cx="11355560" cy="4799253"/>
        </p:xfrm>
        <a:graphic>
          <a:graphicData uri="http://schemas.openxmlformats.org/drawingml/2006/table">
            <a:tbl>
              <a:tblPr firstRow="1" bandRow="1">
                <a:tableStyleId>{5C22544A-7EE6-4342-B048-85BDC9FD1C3A}</a:tableStyleId>
              </a:tblPr>
              <a:tblGrid>
                <a:gridCol w="1832705">
                  <a:extLst>
                    <a:ext uri="{9D8B030D-6E8A-4147-A177-3AD203B41FA5}">
                      <a16:colId xmlns:a16="http://schemas.microsoft.com/office/drawing/2014/main" xmlns="" val="646318229"/>
                    </a:ext>
                  </a:extLst>
                </a:gridCol>
                <a:gridCol w="4801226">
                  <a:extLst>
                    <a:ext uri="{9D8B030D-6E8A-4147-A177-3AD203B41FA5}">
                      <a16:colId xmlns:a16="http://schemas.microsoft.com/office/drawing/2014/main" xmlns="" val="2037588904"/>
                    </a:ext>
                  </a:extLst>
                </a:gridCol>
                <a:gridCol w="2410691">
                  <a:extLst>
                    <a:ext uri="{9D8B030D-6E8A-4147-A177-3AD203B41FA5}">
                      <a16:colId xmlns:a16="http://schemas.microsoft.com/office/drawing/2014/main" xmlns="" val="200505750"/>
                    </a:ext>
                  </a:extLst>
                </a:gridCol>
                <a:gridCol w="2310938">
                  <a:extLst>
                    <a:ext uri="{9D8B030D-6E8A-4147-A177-3AD203B41FA5}">
                      <a16:colId xmlns:a16="http://schemas.microsoft.com/office/drawing/2014/main" xmlns="" val="3078073151"/>
                    </a:ext>
                  </a:extLst>
                </a:gridCol>
              </a:tblGrid>
              <a:tr h="1136665">
                <a:tc>
                  <a:txBody>
                    <a:bodyPr/>
                    <a:lstStyle/>
                    <a:p>
                      <a:endParaRPr lang="en-US" dirty="0"/>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What it does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Work or school account consent page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Microsoft account consent</a:t>
                      </a:r>
                      <a:r>
                        <a:rPr lang="en-US" sz="1400" baseline="0" dirty="0">
                          <a:solidFill>
                            <a:schemeClr val="bg2"/>
                          </a:solidFill>
                        </a:rPr>
                        <a:t> page</a:t>
                      </a:r>
                      <a:endParaRPr lang="en-US" sz="1400" dirty="0">
                        <a:solidFill>
                          <a:schemeClr val="bg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834266737"/>
                  </a:ext>
                </a:extLst>
              </a:tr>
              <a:tr h="915647">
                <a:tc>
                  <a:txBody>
                    <a:bodyPr/>
                    <a:lstStyle/>
                    <a:p>
                      <a:pPr>
                        <a:lnSpc>
                          <a:spcPts val="1600"/>
                        </a:lnSpc>
                      </a:pPr>
                      <a:r>
                        <a:rPr lang="en-US" sz="1400" b="1" i="0" dirty="0" err="1">
                          <a:solidFill>
                            <a:schemeClr val="accent1"/>
                          </a:solidFill>
                          <a:latin typeface="+mn-lt"/>
                        </a:rPr>
                        <a:t>openid</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37771">
                        <a:buFont typeface="Arial" panose="020B0604020202020204" pitchFamily="34" charset="0"/>
                        <a:buNone/>
                      </a:pPr>
                      <a:r>
                        <a:rPr lang="en-US" sz="1400" b="1" dirty="0">
                          <a:solidFill>
                            <a:schemeClr val="tx1"/>
                          </a:solidFill>
                        </a:rPr>
                        <a:t>Allows your app to sign the user in and receive an app-specific identifier for the user.</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Sign in as you</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Sign you in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3557"/>
                  </a:ext>
                </a:extLst>
              </a:tr>
              <a:tr h="915647">
                <a:tc>
                  <a:txBody>
                    <a:bodyPr/>
                    <a:lstStyle/>
                    <a:p>
                      <a:pPr>
                        <a:lnSpc>
                          <a:spcPts val="1600"/>
                        </a:lnSpc>
                      </a:pPr>
                      <a:r>
                        <a:rPr lang="en-US" sz="1400" b="1" i="0" dirty="0">
                          <a:solidFill>
                            <a:schemeClr val="accent1"/>
                          </a:solidFill>
                          <a:latin typeface="+mn-lt"/>
                        </a:rPr>
                        <a:t>email</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37771">
                        <a:buFont typeface="Arial" panose="020B0604020202020204" pitchFamily="34" charset="0"/>
                        <a:buNone/>
                      </a:pPr>
                      <a:r>
                        <a:rPr lang="en-US" sz="1400" b="1" dirty="0">
                          <a:solidFill>
                            <a:schemeClr val="tx1"/>
                          </a:solidFill>
                        </a:rPr>
                        <a:t>Allows your app access to the user’s primary email address via the email claim in the token.</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View your email address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View your email address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1507760"/>
                  </a:ext>
                </a:extLst>
              </a:tr>
              <a:tr h="915647">
                <a:tc>
                  <a:txBody>
                    <a:bodyPr/>
                    <a:lstStyle/>
                    <a:p>
                      <a:pPr>
                        <a:lnSpc>
                          <a:spcPts val="1600"/>
                        </a:lnSpc>
                      </a:pPr>
                      <a:r>
                        <a:rPr lang="en-US" sz="1400" b="1" i="0">
                          <a:solidFill>
                            <a:schemeClr val="accent1"/>
                          </a:solidFill>
                          <a:latin typeface="+mn-lt"/>
                        </a:rPr>
                        <a:t>profile</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400" b="1" dirty="0">
                          <a:solidFill>
                            <a:schemeClr val="tx1"/>
                          </a:solidFill>
                        </a:rPr>
                        <a:t>Allows your app access to all other basic information such as name, preferred username, object ID, and others.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View your basic profile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View your basic profile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5213843"/>
                  </a:ext>
                </a:extLst>
              </a:tr>
              <a:tr h="915647">
                <a:tc>
                  <a:txBody>
                    <a:bodyPr/>
                    <a:lstStyle/>
                    <a:p>
                      <a:pPr>
                        <a:lnSpc>
                          <a:spcPts val="1600"/>
                        </a:lnSpc>
                      </a:pPr>
                      <a:r>
                        <a:rPr lang="en-US" sz="1400" b="1" i="0" dirty="0" err="1">
                          <a:solidFill>
                            <a:schemeClr val="accent1"/>
                          </a:solidFill>
                          <a:latin typeface="+mn-lt"/>
                        </a:rPr>
                        <a:t>offline_access</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400" b="1" dirty="0">
                          <a:solidFill>
                            <a:schemeClr val="tx1"/>
                          </a:solidFill>
                        </a:rPr>
                        <a:t>Enables retrieving refresh tokens and silently updating access tokens.</a:t>
                      </a:r>
                    </a:p>
                    <a:p>
                      <a:pPr marL="0" marR="0" lvl="0" indent="0" algn="l" defTabSz="932742" rtl="0" eaLnBrk="1" fontAlgn="auto" latinLnBrk="0" hangingPunct="1">
                        <a:lnSpc>
                          <a:spcPts val="1600"/>
                        </a:lnSpc>
                        <a:spcBef>
                          <a:spcPts val="0"/>
                        </a:spcBef>
                        <a:spcAft>
                          <a:spcPts val="0"/>
                        </a:spcAft>
                        <a:buClrTx/>
                        <a:buSzTx/>
                        <a:buFontTx/>
                        <a:buNone/>
                        <a:tabLst/>
                        <a:defRPr/>
                      </a:pPr>
                      <a:endParaRPr lang="en-US" sz="1400" b="1" dirty="0">
                        <a:solidFill>
                          <a:schemeClr val="tx1"/>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Access your data anytime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mn-lt"/>
                          <a:ea typeface="+mn-ea"/>
                          <a:cs typeface="+mn-cs"/>
                        </a:rPr>
                        <a:t>Access your info anytime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11018407"/>
                  </a:ext>
                </a:extLst>
              </a:tr>
            </a:tbl>
          </a:graphicData>
        </a:graphic>
      </p:graphicFrame>
    </p:spTree>
    <p:extLst>
      <p:ext uri="{BB962C8B-B14F-4D97-AF65-F5344CB8AC3E}">
        <p14:creationId xmlns:p14="http://schemas.microsoft.com/office/powerpoint/2010/main" val="8770663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BDB80E-DF38-4CD7-A20D-DB293F73366B}"/>
              </a:ext>
            </a:extLst>
          </p:cNvPr>
          <p:cNvSpPr>
            <a:spLocks noGrp="1"/>
          </p:cNvSpPr>
          <p:nvPr>
            <p:ph type="title"/>
          </p:nvPr>
        </p:nvSpPr>
        <p:spPr/>
        <p:txBody>
          <a:bodyPr/>
          <a:lstStyle/>
          <a:p>
            <a:r>
              <a:rPr lang="en-US" dirty="0"/>
              <a:t>Delegated vs Application permissions</a:t>
            </a:r>
          </a:p>
        </p:txBody>
      </p:sp>
      <p:sp>
        <p:nvSpPr>
          <p:cNvPr id="4" name="Text Placeholder 3">
            <a:extLst>
              <a:ext uri="{FF2B5EF4-FFF2-40B4-BE49-F238E27FC236}">
                <a16:creationId xmlns:a16="http://schemas.microsoft.com/office/drawing/2014/main" xmlns="" id="{82B95636-375F-4384-9315-77EE71C541B7}"/>
              </a:ext>
            </a:extLst>
          </p:cNvPr>
          <p:cNvSpPr>
            <a:spLocks noGrp="1"/>
          </p:cNvSpPr>
          <p:nvPr>
            <p:ph type="body" sz="quarter" idx="10"/>
          </p:nvPr>
        </p:nvSpPr>
        <p:spPr>
          <a:xfrm>
            <a:off x="465139" y="1919804"/>
            <a:ext cx="4897694" cy="658642"/>
          </a:xfrm>
        </p:spPr>
        <p:txBody>
          <a:bodyPr/>
          <a:lstStyle/>
          <a:p>
            <a:r>
              <a:rPr lang="en-US" dirty="0"/>
              <a:t>Delegated permissions</a:t>
            </a:r>
          </a:p>
          <a:p>
            <a:r>
              <a:rPr lang="en-US" sz="1400" b="1" dirty="0"/>
              <a:t>Used by apps that have a signed-in user present</a:t>
            </a:r>
          </a:p>
        </p:txBody>
      </p:sp>
      <p:sp>
        <p:nvSpPr>
          <p:cNvPr id="12" name="Oval 11">
            <a:extLst>
              <a:ext uri="{FF2B5EF4-FFF2-40B4-BE49-F238E27FC236}">
                <a16:creationId xmlns:a16="http://schemas.microsoft.com/office/drawing/2014/main" xmlns="" id="{094FF708-9A83-4A81-93E4-103074640246}"/>
              </a:ext>
            </a:extLst>
          </p:cNvPr>
          <p:cNvSpPr/>
          <p:nvPr/>
        </p:nvSpPr>
        <p:spPr bwMode="auto">
          <a:xfrm>
            <a:off x="2438400" y="3365263"/>
            <a:ext cx="1858343" cy="1775153"/>
          </a:xfrm>
          <a:prstGeom prst="ellipse">
            <a:avLst/>
          </a:prstGeom>
          <a:solidFill>
            <a:schemeClr val="accent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App</a:t>
            </a:r>
          </a:p>
        </p:txBody>
      </p:sp>
      <p:sp>
        <p:nvSpPr>
          <p:cNvPr id="9" name="Oval 8">
            <a:extLst>
              <a:ext uri="{FF2B5EF4-FFF2-40B4-BE49-F238E27FC236}">
                <a16:creationId xmlns:a16="http://schemas.microsoft.com/office/drawing/2014/main" xmlns="" id="{9B4FD109-067A-41B3-B0FC-9ACCCFE8648C}"/>
              </a:ext>
            </a:extLst>
          </p:cNvPr>
          <p:cNvSpPr/>
          <p:nvPr/>
        </p:nvSpPr>
        <p:spPr bwMode="auto">
          <a:xfrm>
            <a:off x="988540"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User</a:t>
            </a:r>
          </a:p>
        </p:txBody>
      </p:sp>
      <p:sp>
        <p:nvSpPr>
          <p:cNvPr id="13" name="Arrow: Right 12">
            <a:extLst>
              <a:ext uri="{FF2B5EF4-FFF2-40B4-BE49-F238E27FC236}">
                <a16:creationId xmlns:a16="http://schemas.microsoft.com/office/drawing/2014/main" xmlns="" id="{42AFD581-4DA8-4C5F-9194-986ACC01B1E1}"/>
              </a:ext>
            </a:extLst>
          </p:cNvPr>
          <p:cNvSpPr/>
          <p:nvPr/>
        </p:nvSpPr>
        <p:spPr bwMode="auto">
          <a:xfrm rot="16200000">
            <a:off x="2275331" y="4663600"/>
            <a:ext cx="704335" cy="42229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xmlns="" id="{415FDB7E-861B-4609-98CB-C2AB76A5C60A}"/>
              </a:ext>
            </a:extLst>
          </p:cNvPr>
          <p:cNvSpPr txBox="1"/>
          <p:nvPr/>
        </p:nvSpPr>
        <p:spPr>
          <a:xfrm>
            <a:off x="1614752" y="5140416"/>
            <a:ext cx="202549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Effective permissions</a:t>
            </a:r>
          </a:p>
        </p:txBody>
      </p:sp>
      <p:sp>
        <p:nvSpPr>
          <p:cNvPr id="15" name="Text Placeholder 3">
            <a:extLst>
              <a:ext uri="{FF2B5EF4-FFF2-40B4-BE49-F238E27FC236}">
                <a16:creationId xmlns:a16="http://schemas.microsoft.com/office/drawing/2014/main" xmlns="" id="{19CEA6BF-59C8-43D7-A23A-537369AEF62D}"/>
              </a:ext>
            </a:extLst>
          </p:cNvPr>
          <p:cNvSpPr txBox="1">
            <a:spLocks/>
          </p:cNvSpPr>
          <p:nvPr/>
        </p:nvSpPr>
        <p:spPr>
          <a:xfrm>
            <a:off x="5886234" y="1919804"/>
            <a:ext cx="4897694" cy="658642"/>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Application permissions</a:t>
            </a:r>
          </a:p>
          <a:p>
            <a:r>
              <a:rPr lang="en-US" sz="1400" b="1" dirty="0"/>
              <a:t>Used by apps that run without a signed-in user present </a:t>
            </a:r>
          </a:p>
        </p:txBody>
      </p:sp>
      <p:sp>
        <p:nvSpPr>
          <p:cNvPr id="16" name="Oval 15">
            <a:extLst>
              <a:ext uri="{FF2B5EF4-FFF2-40B4-BE49-F238E27FC236}">
                <a16:creationId xmlns:a16="http://schemas.microsoft.com/office/drawing/2014/main" xmlns="" id="{44EC9D9E-B3B9-429B-AF96-ACE16E5345A3}"/>
              </a:ext>
            </a:extLst>
          </p:cNvPr>
          <p:cNvSpPr/>
          <p:nvPr/>
        </p:nvSpPr>
        <p:spPr bwMode="auto">
          <a:xfrm>
            <a:off x="8299621" y="3365263"/>
            <a:ext cx="1858343" cy="1775153"/>
          </a:xfrm>
          <a:prstGeom prst="ellipse">
            <a:avLst/>
          </a:prstGeom>
          <a:solidFill>
            <a:schemeClr val="accent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App</a:t>
            </a:r>
          </a:p>
        </p:txBody>
      </p:sp>
      <p:sp>
        <p:nvSpPr>
          <p:cNvPr id="17" name="Oval 16">
            <a:extLst>
              <a:ext uri="{FF2B5EF4-FFF2-40B4-BE49-F238E27FC236}">
                <a16:creationId xmlns:a16="http://schemas.microsoft.com/office/drawing/2014/main" xmlns="" id="{3D9BD904-3630-40DE-AECD-E84B080EE0D6}"/>
              </a:ext>
            </a:extLst>
          </p:cNvPr>
          <p:cNvSpPr/>
          <p:nvPr/>
        </p:nvSpPr>
        <p:spPr bwMode="auto">
          <a:xfrm>
            <a:off x="6219565"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User</a:t>
            </a:r>
          </a:p>
        </p:txBody>
      </p:sp>
      <p:sp>
        <p:nvSpPr>
          <p:cNvPr id="18" name="Arrow: Right 17">
            <a:extLst>
              <a:ext uri="{FF2B5EF4-FFF2-40B4-BE49-F238E27FC236}">
                <a16:creationId xmlns:a16="http://schemas.microsoft.com/office/drawing/2014/main" xmlns="" id="{95AB30D0-B641-490E-AA0E-1DA0FC67AA75}"/>
              </a:ext>
            </a:extLst>
          </p:cNvPr>
          <p:cNvSpPr/>
          <p:nvPr/>
        </p:nvSpPr>
        <p:spPr bwMode="auto">
          <a:xfrm rot="16200000">
            <a:off x="8877963" y="4663599"/>
            <a:ext cx="704335" cy="42229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xmlns="" id="{EA7426DA-DDFF-4441-92EF-2B9883D1B552}"/>
              </a:ext>
            </a:extLst>
          </p:cNvPr>
          <p:cNvSpPr txBox="1"/>
          <p:nvPr/>
        </p:nvSpPr>
        <p:spPr>
          <a:xfrm>
            <a:off x="8217384" y="5140416"/>
            <a:ext cx="202549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Effective permissions</a:t>
            </a:r>
          </a:p>
        </p:txBody>
      </p:sp>
    </p:spTree>
    <p:extLst>
      <p:ext uri="{BB962C8B-B14F-4D97-AF65-F5344CB8AC3E}">
        <p14:creationId xmlns:p14="http://schemas.microsoft.com/office/powerpoint/2010/main" val="3890986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7600B7-DC94-409D-A944-7D1E042C1BA6}"/>
              </a:ext>
            </a:extLst>
          </p:cNvPr>
          <p:cNvSpPr>
            <a:spLocks noGrp="1"/>
          </p:cNvSpPr>
          <p:nvPr>
            <p:ph type="title"/>
          </p:nvPr>
        </p:nvSpPr>
        <p:spPr/>
        <p:txBody>
          <a:bodyPr/>
          <a:lstStyle/>
          <a:p>
            <a:r>
              <a:rPr lang="en-US" dirty="0"/>
              <a:t>Microsoft Graph permission names</a:t>
            </a:r>
          </a:p>
        </p:txBody>
      </p:sp>
      <p:sp>
        <p:nvSpPr>
          <p:cNvPr id="3" name="Text Placeholder 2">
            <a:extLst>
              <a:ext uri="{FF2B5EF4-FFF2-40B4-BE49-F238E27FC236}">
                <a16:creationId xmlns:a16="http://schemas.microsoft.com/office/drawing/2014/main" xmlns="" id="{DD47F41A-1497-41A3-952D-07126E5DCC23}"/>
              </a:ext>
            </a:extLst>
          </p:cNvPr>
          <p:cNvSpPr>
            <a:spLocks noGrp="1"/>
          </p:cNvSpPr>
          <p:nvPr>
            <p:ph type="body" sz="quarter" idx="10"/>
          </p:nvPr>
        </p:nvSpPr>
        <p:spPr>
          <a:xfrm>
            <a:off x="465138" y="1919804"/>
            <a:ext cx="11533187" cy="323743"/>
          </a:xfrm>
        </p:spPr>
        <p:txBody>
          <a:bodyPr/>
          <a:lstStyle/>
          <a:p>
            <a:pPr algn="ctr"/>
            <a:r>
              <a:rPr lang="en-US" sz="3200" dirty="0" err="1"/>
              <a:t>Resource.Operation.Constraint</a:t>
            </a:r>
            <a:endParaRPr lang="en-US" sz="3200" dirty="0"/>
          </a:p>
        </p:txBody>
      </p:sp>
      <p:graphicFrame>
        <p:nvGraphicFramePr>
          <p:cNvPr id="7" name="Table Placeholder 13">
            <a:extLst>
              <a:ext uri="{FF2B5EF4-FFF2-40B4-BE49-F238E27FC236}">
                <a16:creationId xmlns:a16="http://schemas.microsoft.com/office/drawing/2014/main" xmlns="" id="{B7981D99-858A-4D82-A61B-D6B1CAE2B00A}"/>
              </a:ext>
            </a:extLst>
          </p:cNvPr>
          <p:cNvGraphicFramePr>
            <a:graphicFrameLocks/>
          </p:cNvGraphicFramePr>
          <p:nvPr>
            <p:extLst/>
          </p:nvPr>
        </p:nvGraphicFramePr>
        <p:xfrm>
          <a:off x="1000897" y="3119410"/>
          <a:ext cx="10441460" cy="3110411"/>
        </p:xfrm>
        <a:graphic>
          <a:graphicData uri="http://schemas.openxmlformats.org/drawingml/2006/table">
            <a:tbl>
              <a:tblPr firstRow="1" bandRow="1">
                <a:tableStyleId>{5C22544A-7EE6-4342-B048-85BDC9FD1C3A}</a:tableStyleId>
              </a:tblPr>
              <a:tblGrid>
                <a:gridCol w="1519881">
                  <a:extLst>
                    <a:ext uri="{9D8B030D-6E8A-4147-A177-3AD203B41FA5}">
                      <a16:colId xmlns:a16="http://schemas.microsoft.com/office/drawing/2014/main" xmlns="" val="646318229"/>
                    </a:ext>
                  </a:extLst>
                </a:gridCol>
                <a:gridCol w="8921579">
                  <a:extLst>
                    <a:ext uri="{9D8B030D-6E8A-4147-A177-3AD203B41FA5}">
                      <a16:colId xmlns:a16="http://schemas.microsoft.com/office/drawing/2014/main" xmlns="" val="2037588904"/>
                    </a:ext>
                  </a:extLst>
                </a:gridCol>
              </a:tblGrid>
              <a:tr h="616407">
                <a:tc>
                  <a:txBody>
                    <a:bodyPr/>
                    <a:lstStyle/>
                    <a:p>
                      <a:r>
                        <a:rPr lang="en-US" sz="1400" b="1" kern="1200" dirty="0">
                          <a:solidFill>
                            <a:schemeClr val="bg2"/>
                          </a:solidFill>
                          <a:latin typeface="+mn-lt"/>
                          <a:ea typeface="+mn-ea"/>
                          <a:cs typeface="+mn-cs"/>
                        </a:rPr>
                        <a:t>Constraint</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400" dirty="0">
                          <a:solidFill>
                            <a:schemeClr val="bg2"/>
                          </a:solidFill>
                        </a:rPr>
                        <a:t>What it does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834266737"/>
                  </a:ext>
                </a:extLst>
              </a:tr>
              <a:tr h="496550">
                <a:tc>
                  <a:txBody>
                    <a:bodyPr/>
                    <a:lstStyle/>
                    <a:p>
                      <a:pPr>
                        <a:lnSpc>
                          <a:spcPts val="1600"/>
                        </a:lnSpc>
                      </a:pPr>
                      <a:r>
                        <a:rPr lang="en-US" sz="1400" b="1" i="0" dirty="0">
                          <a:solidFill>
                            <a:schemeClr val="accent1"/>
                          </a:solidFill>
                          <a:latin typeface="+mn-lt"/>
                        </a:rPr>
                        <a:t>All</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37771">
                        <a:buFont typeface="Arial" panose="020B0604020202020204" pitchFamily="34" charset="0"/>
                        <a:buNone/>
                      </a:pPr>
                      <a:r>
                        <a:rPr lang="en-US" sz="1400" b="1" dirty="0">
                          <a:solidFill>
                            <a:schemeClr val="tx1"/>
                          </a:solidFill>
                        </a:rPr>
                        <a:t>Grants permission for the app to perform the operations on all of the resources of the specified type in a directory.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3557"/>
                  </a:ext>
                </a:extLst>
              </a:tr>
              <a:tr h="565763">
                <a:tc>
                  <a:txBody>
                    <a:bodyPr/>
                    <a:lstStyle/>
                    <a:p>
                      <a:pPr>
                        <a:lnSpc>
                          <a:spcPts val="1600"/>
                        </a:lnSpc>
                      </a:pPr>
                      <a:r>
                        <a:rPr lang="en-US" sz="1400" b="1" i="0" dirty="0">
                          <a:solidFill>
                            <a:schemeClr val="accent1"/>
                          </a:solidFill>
                          <a:latin typeface="+mn-lt"/>
                        </a:rPr>
                        <a:t>Shared</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37771">
                        <a:buFont typeface="Arial" panose="020B0604020202020204" pitchFamily="34" charset="0"/>
                        <a:buNone/>
                      </a:pPr>
                      <a:r>
                        <a:rPr lang="en-US" sz="1400" b="1" dirty="0">
                          <a:solidFill>
                            <a:schemeClr val="tx1"/>
                          </a:solidFill>
                        </a:rPr>
                        <a:t>Grants permission for the app to perform the operations on resources that other users have shared with the signed-in user. This constraint is mainly used with Outlook resources like mail, calendars, and contacts.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1507760"/>
                  </a:ext>
                </a:extLst>
              </a:tr>
              <a:tr h="544978">
                <a:tc>
                  <a:txBody>
                    <a:bodyPr/>
                    <a:lstStyle/>
                    <a:p>
                      <a:pPr>
                        <a:lnSpc>
                          <a:spcPts val="1600"/>
                        </a:lnSpc>
                      </a:pPr>
                      <a:r>
                        <a:rPr lang="en-US" sz="1400" b="1" i="0" dirty="0" err="1">
                          <a:solidFill>
                            <a:schemeClr val="accent1"/>
                          </a:solidFill>
                          <a:latin typeface="+mn-lt"/>
                        </a:rPr>
                        <a:t>AppFolder</a:t>
                      </a:r>
                      <a:endParaRPr lang="en-US" sz="1400" b="1" i="0" dirty="0">
                        <a:solidFill>
                          <a:schemeClr val="accent1"/>
                        </a:solidFill>
                        <a:latin typeface="+mn-lt"/>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400" b="1" dirty="0">
                          <a:solidFill>
                            <a:schemeClr val="tx1"/>
                          </a:solidFill>
                        </a:rPr>
                        <a:t>Grants permission for the app to read and write files in a dedicated folder in OneDrive. This constraint is only exposed on Files permissions and is only valid for Microsoft accounts.</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5213843"/>
                  </a:ext>
                </a:extLst>
              </a:tr>
              <a:tr h="699346">
                <a:tc>
                  <a:txBody>
                    <a:bodyPr/>
                    <a:lstStyle/>
                    <a:p>
                      <a:pPr>
                        <a:lnSpc>
                          <a:spcPts val="1600"/>
                        </a:lnSpc>
                      </a:pPr>
                      <a:r>
                        <a:rPr lang="en-US" sz="1400" b="1" i="1" dirty="0">
                          <a:solidFill>
                            <a:schemeClr val="accent1"/>
                          </a:solidFill>
                          <a:latin typeface="+mn-lt"/>
                        </a:rPr>
                        <a:t>none</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400" b="1" dirty="0">
                          <a:solidFill>
                            <a:schemeClr val="tx1"/>
                          </a:solidFill>
                        </a:rPr>
                        <a:t>If no constraint is specified the app is limited to performing the operations on the resources owned by the signed-in user.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11018407"/>
                  </a:ext>
                </a:extLst>
              </a:tr>
            </a:tbl>
          </a:graphicData>
        </a:graphic>
      </p:graphicFrame>
    </p:spTree>
    <p:extLst>
      <p:ext uri="{BB962C8B-B14F-4D97-AF65-F5344CB8AC3E}">
        <p14:creationId xmlns:p14="http://schemas.microsoft.com/office/powerpoint/2010/main" val="430894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individual user consent</a:t>
            </a:r>
          </a:p>
        </p:txBody>
      </p:sp>
      <p:pic>
        <p:nvPicPr>
          <p:cNvPr id="4" name="Picture 3">
            <a:extLst>
              <a:ext uri="{FF2B5EF4-FFF2-40B4-BE49-F238E27FC236}">
                <a16:creationId xmlns:a16="http://schemas.microsoft.com/office/drawing/2014/main" xmlns="" id="{2E81ADE9-5C49-43A0-8E8F-E648911A9506}"/>
              </a:ext>
            </a:extLst>
          </p:cNvPr>
          <p:cNvPicPr>
            <a:picLocks noChangeAspect="1"/>
          </p:cNvPicPr>
          <p:nvPr/>
        </p:nvPicPr>
        <p:blipFill>
          <a:blip r:embed="rId3"/>
          <a:stretch>
            <a:fillRect/>
          </a:stretch>
        </p:blipFill>
        <p:spPr>
          <a:xfrm>
            <a:off x="2793636" y="1236440"/>
            <a:ext cx="6876190" cy="5123809"/>
          </a:xfrm>
          <a:prstGeom prst="rect">
            <a:avLst/>
          </a:prstGeom>
          <a:ln>
            <a:solidFill>
              <a:schemeClr val="tx1"/>
            </a:solidFill>
          </a:ln>
        </p:spPr>
      </p:pic>
    </p:spTree>
    <p:extLst>
      <p:ext uri="{BB962C8B-B14F-4D97-AF65-F5344CB8AC3E}">
        <p14:creationId xmlns:p14="http://schemas.microsoft.com/office/powerpoint/2010/main" val="36011225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9D4C9C-88ED-4FE5-AF16-9EE9F6F7F746}"/>
              </a:ext>
            </a:extLst>
          </p:cNvPr>
          <p:cNvSpPr>
            <a:spLocks noGrp="1"/>
          </p:cNvSpPr>
          <p:nvPr>
            <p:ph type="title"/>
          </p:nvPr>
        </p:nvSpPr>
        <p:spPr/>
        <p:txBody>
          <a:bodyPr/>
          <a:lstStyle/>
          <a:p>
            <a:r>
              <a:rPr lang="en-US" dirty="0"/>
              <a:t>Permission scope was not requested</a:t>
            </a:r>
          </a:p>
        </p:txBody>
      </p:sp>
      <p:sp>
        <p:nvSpPr>
          <p:cNvPr id="4" name="Rectangle 3">
            <a:extLst>
              <a:ext uri="{FF2B5EF4-FFF2-40B4-BE49-F238E27FC236}">
                <a16:creationId xmlns:a16="http://schemas.microsoft.com/office/drawing/2014/main" xmlns="" id="{F6E62592-6207-451A-B109-1C74F678B275}"/>
              </a:ext>
            </a:extLst>
          </p:cNvPr>
          <p:cNvSpPr/>
          <p:nvPr/>
        </p:nvSpPr>
        <p:spPr>
          <a:xfrm>
            <a:off x="2425477" y="2023278"/>
            <a:ext cx="7612507" cy="4185761"/>
          </a:xfrm>
          <a:prstGeom prst="rect">
            <a:avLst/>
          </a:prstGeom>
          <a:ln>
            <a:solidFill>
              <a:schemeClr val="tx1"/>
            </a:solidFill>
          </a:ln>
        </p:spPr>
        <p:txBody>
          <a:bodyPr wrap="square">
            <a:spAutoFit/>
          </a:bodyPr>
          <a:lstStyle/>
          <a:p>
            <a:r>
              <a:rPr lang="en-US" sz="1400" dirty="0">
                <a:latin typeface="Lucida Console" panose="020B0609040504020204" pitchFamily="49" charset="0"/>
              </a:rPr>
              <a:t>HTTP/1.1 403 Forbidden</a:t>
            </a:r>
          </a:p>
          <a:p>
            <a:r>
              <a:rPr lang="en-US" sz="1400" dirty="0">
                <a:latin typeface="Lucida Console" panose="020B0609040504020204" pitchFamily="49" charset="0"/>
              </a:rPr>
              <a:t>Cache-Control: private</a:t>
            </a:r>
          </a:p>
          <a:p>
            <a:r>
              <a:rPr lang="en-US" sz="1400" dirty="0">
                <a:latin typeface="Lucida Console" panose="020B0609040504020204" pitchFamily="49" charset="0"/>
              </a:rPr>
              <a:t>Transfer-Encoding: chunked</a:t>
            </a:r>
          </a:p>
          <a:p>
            <a:r>
              <a:rPr lang="en-US" sz="1400" dirty="0">
                <a:latin typeface="Lucida Console" panose="020B0609040504020204" pitchFamily="49" charset="0"/>
              </a:rPr>
              <a:t>Content-Type: application/</a:t>
            </a:r>
            <a:r>
              <a:rPr lang="en-US" sz="1400" dirty="0" err="1">
                <a:latin typeface="Lucida Console" panose="020B0609040504020204" pitchFamily="49" charset="0"/>
              </a:rPr>
              <a:t>json</a:t>
            </a:r>
            <a:endParaRPr lang="en-US" sz="1400" dirty="0">
              <a:latin typeface="Lucida Console" panose="020B0609040504020204" pitchFamily="49" charset="0"/>
            </a:endParaRPr>
          </a:p>
          <a:p>
            <a:r>
              <a:rPr lang="en-US" sz="1400" dirty="0">
                <a:latin typeface="Lucida Console" panose="020B0609040504020204" pitchFamily="49" charset="0"/>
              </a:rPr>
              <a:t>request-id: e2881ae0-1790-4387-b49a-a4231b4c295d</a:t>
            </a:r>
          </a:p>
          <a:p>
            <a:r>
              <a:rPr lang="en-US" sz="1400" dirty="0">
                <a:latin typeface="Lucida Console" panose="020B0609040504020204" pitchFamily="49" charset="0"/>
              </a:rPr>
              <a:t>client-request-id: e2881ae0-1790-4387-b49a-a4231b4c295d</a:t>
            </a:r>
          </a:p>
          <a:p>
            <a:r>
              <a:rPr lang="en-US" sz="1400" dirty="0">
                <a:latin typeface="Lucida Console" panose="020B0609040504020204" pitchFamily="49" charset="0"/>
              </a:rPr>
              <a:t>Duration: 70.1988</a:t>
            </a:r>
          </a:p>
          <a:p>
            <a:r>
              <a:rPr lang="en-US" sz="1400" dirty="0">
                <a:latin typeface="Lucida Console" panose="020B0609040504020204" pitchFamily="49" charset="0"/>
              </a:rPr>
              <a:t>Date: Mon, 26 Jul 2017 12:02:18 GMT</a:t>
            </a:r>
          </a:p>
          <a:p>
            <a:endParaRPr lang="en-US" sz="1400" dirty="0">
              <a:latin typeface="Lucida Console" panose="020B0609040504020204" pitchFamily="49" charset="0"/>
            </a:endParaRPr>
          </a:p>
          <a:p>
            <a:r>
              <a:rPr lang="en-US" sz="1400" dirty="0">
                <a:latin typeface="Lucida Console" panose="020B0609040504020204" pitchFamily="49" charset="0"/>
              </a:rPr>
              <a:t>{</a:t>
            </a:r>
          </a:p>
          <a:p>
            <a:r>
              <a:rPr lang="en-US" sz="1400" dirty="0">
                <a:latin typeface="Lucida Console" panose="020B0609040504020204" pitchFamily="49" charset="0"/>
              </a:rPr>
              <a:t>  "error": {</a:t>
            </a:r>
          </a:p>
          <a:p>
            <a:r>
              <a:rPr lang="en-US" sz="1400" dirty="0">
                <a:latin typeface="Lucida Console" panose="020B0609040504020204" pitchFamily="49" charset="0"/>
              </a:rPr>
              <a:t>    "code": "</a:t>
            </a:r>
            <a:r>
              <a:rPr lang="en-US" sz="1400" dirty="0" err="1">
                <a:latin typeface="Lucida Console" panose="020B0609040504020204" pitchFamily="49" charset="0"/>
              </a:rPr>
              <a:t>Authorization_RequestDenied</a:t>
            </a:r>
            <a:r>
              <a:rPr lang="en-US" sz="1400" dirty="0">
                <a:latin typeface="Lucida Console" panose="020B0609040504020204" pitchFamily="49" charset="0"/>
              </a:rPr>
              <a:t>",</a:t>
            </a:r>
          </a:p>
          <a:p>
            <a:r>
              <a:rPr lang="en-US" sz="1400" dirty="0">
                <a:latin typeface="Lucida Console" panose="020B0609040504020204" pitchFamily="49" charset="0"/>
              </a:rPr>
              <a:t>    "message": "Insufficient privileges to complete the operation.",</a:t>
            </a:r>
          </a:p>
          <a:p>
            <a:r>
              <a:rPr lang="en-US" sz="1400" dirty="0">
                <a:latin typeface="Lucida Console" panose="020B0609040504020204" pitchFamily="49" charset="0"/>
              </a:rPr>
              <a:t>    "</a:t>
            </a:r>
            <a:r>
              <a:rPr lang="en-US" sz="1400" dirty="0" err="1">
                <a:latin typeface="Lucida Console" panose="020B0609040504020204" pitchFamily="49" charset="0"/>
              </a:rPr>
              <a:t>innerError</a:t>
            </a:r>
            <a:r>
              <a:rPr lang="en-US" sz="1400" dirty="0">
                <a:latin typeface="Lucida Console" panose="020B0609040504020204" pitchFamily="49" charset="0"/>
              </a:rPr>
              <a:t>": {</a:t>
            </a:r>
          </a:p>
          <a:p>
            <a:r>
              <a:rPr lang="en-US" sz="1400" dirty="0">
                <a:latin typeface="Lucida Console" panose="020B0609040504020204" pitchFamily="49" charset="0"/>
              </a:rPr>
              <a:t>      "request-id": "e2881ae0-1790-4387-b49a-a4231b4c295d",</a:t>
            </a:r>
          </a:p>
          <a:p>
            <a:r>
              <a:rPr lang="en-US" sz="1400" dirty="0">
                <a:latin typeface="Lucida Console" panose="020B0609040504020204" pitchFamily="49" charset="0"/>
              </a:rPr>
              <a:t>      "date": "2017-07-26T12:02:18"</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156934443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1655</Words>
  <Application>Microsoft Macintosh PowerPoint</Application>
  <PresentationFormat>Custom</PresentationFormat>
  <Paragraphs>209</Paragraphs>
  <Slides>18</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Authenticate and connect with Microsoft Graph</vt:lpstr>
      <vt:lpstr>Scopes and consent in the v2.0 endpoint </vt:lpstr>
      <vt:lpstr>Scopes and consent in the v2.0 endpoint</vt:lpstr>
      <vt:lpstr>Scopes and permissions</vt:lpstr>
      <vt:lpstr>OpenID Connect scopes</vt:lpstr>
      <vt:lpstr>Delegated vs Application permissions</vt:lpstr>
      <vt:lpstr>Microsoft Graph permission names</vt:lpstr>
      <vt:lpstr>Requesting individual user consent</vt:lpstr>
      <vt:lpstr>Permission scope was not requested</vt:lpstr>
      <vt:lpstr>Example Microsoft Graph permissions</vt:lpstr>
      <vt:lpstr>User lacks permission for requested scope</vt:lpstr>
      <vt:lpstr>Requesting admin consent</vt:lpstr>
      <vt:lpstr>Dynamic consent</vt:lpstr>
      <vt:lpstr>Dynamic consent</vt:lpstr>
      <vt:lpstr>Demo</vt:lpstr>
      <vt:lpstr>Summary</vt:lpstr>
      <vt:lpstr>PowerPoint Presentation</vt:lpstr>
      <vt:lpstr>PowerPoint Presentation</vt:lpstr>
    </vt:vector>
  </TitlesOfParts>
  <Manager/>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2017-08-31T09:22:55Z</dcterms:modified>
</cp:coreProperties>
</file>